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7" r:id="rId5"/>
    <p:sldId id="268" r:id="rId6"/>
    <p:sldId id="258" r:id="rId7"/>
    <p:sldId id="269" r:id="rId8"/>
    <p:sldId id="271" r:id="rId9"/>
    <p:sldId id="272" r:id="rId10"/>
    <p:sldId id="278" r:id="rId11"/>
    <p:sldId id="270" r:id="rId12"/>
    <p:sldId id="266" r:id="rId13"/>
    <p:sldId id="279" r:id="rId14"/>
    <p:sldId id="277" r:id="rId15"/>
    <p:sldId id="274" r:id="rId16"/>
    <p:sldId id="256" r:id="rId17"/>
    <p:sldId id="27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1B2944-ABA4-4D97-98DB-343CD9CC00BF}" v="78" dt="2022-06-03T04:45:28.5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87949" autoAdjust="0"/>
  </p:normalViewPr>
  <p:slideViewPr>
    <p:cSldViewPr snapToGrid="0" showGuides="1">
      <p:cViewPr varScale="1">
        <p:scale>
          <a:sx n="77" d="100"/>
          <a:sy n="77" d="100"/>
        </p:scale>
        <p:origin x="132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6/3/2022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6/3/2022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61275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9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25639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3903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39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5719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6/3/2022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omertub/hackathon42" TargetMode="External"/><Relationship Id="rId4" Type="http://schemas.openxmlformats.org/officeDocument/2006/relationships/hyperlink" Target="https://go.microsoft.com/fwlink/?linkid=2006808&amp;clcid=0x409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Smart-City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Solving the Parking problem</a:t>
            </a:r>
          </a:p>
        </p:txBody>
      </p:sp>
      <p:pic>
        <p:nvPicPr>
          <p:cNvPr id="10" name="Picture Placeholder 9" descr="cityscape&#10;">
            <a:extLst>
              <a:ext uri="{FF2B5EF4-FFF2-40B4-BE49-F238E27FC236}">
                <a16:creationId xmlns:a16="http://schemas.microsoft.com/office/drawing/2014/main" id="{CF143FEA-6E93-4548-8A9B-318F437CD88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F639C4-C4DA-4112-AAA9-C0B129A4B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4316" y="706789"/>
            <a:ext cx="2514973" cy="56012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FCBFC0-183D-40B1-BEEC-6B75CCB0B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64" y="791581"/>
            <a:ext cx="2356022" cy="52748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BB88AD7-CEEC-45F4-8D77-8DB45FD86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448" y="706789"/>
            <a:ext cx="2356022" cy="52872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B6792F3-1BB4-4349-8318-0F88FE5AB8B2}"/>
              </a:ext>
            </a:extLst>
          </p:cNvPr>
          <p:cNvSpPr txBox="1"/>
          <p:nvPr/>
        </p:nvSpPr>
        <p:spPr>
          <a:xfrm>
            <a:off x="665002" y="337457"/>
            <a:ext cx="2983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שליפת פרטים על חניה מתפנה</a:t>
            </a:r>
            <a:endParaRPr lang="en-IL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D2D920-8D74-47AB-AC8F-8AC539E6024F}"/>
              </a:ext>
            </a:extLst>
          </p:cNvPr>
          <p:cNvSpPr txBox="1"/>
          <p:nvPr/>
        </p:nvSpPr>
        <p:spPr>
          <a:xfrm>
            <a:off x="4692398" y="226244"/>
            <a:ext cx="2807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עדכון על מועד עזיבת החניה</a:t>
            </a:r>
            <a:endParaRPr lang="en-IL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460354-6BEE-4BCC-A5E8-4C047E46C743}"/>
              </a:ext>
            </a:extLst>
          </p:cNvPr>
          <p:cNvSpPr txBox="1"/>
          <p:nvPr/>
        </p:nvSpPr>
        <p:spPr>
          <a:xfrm>
            <a:off x="9012025" y="226244"/>
            <a:ext cx="2514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e-IL" dirty="0"/>
              <a:t>עמוד התגמולים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701845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535CB-0F12-4F3E-9720-AC4AE863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תכנונים עתידיים נוספים </a:t>
            </a:r>
            <a:endParaRPr lang="en-I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54D974-5D67-4479-8D40-64FA99E50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6F9DD54-F89B-41DA-B0CF-E65C08513DB8}"/>
              </a:ext>
            </a:extLst>
          </p:cNvPr>
          <p:cNvSpPr txBox="1">
            <a:spLocks/>
          </p:cNvSpPr>
          <p:nvPr/>
        </p:nvSpPr>
        <p:spPr>
          <a:xfrm>
            <a:off x="933255" y="1481724"/>
            <a:ext cx="10724902" cy="46592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endParaRPr lang="he-IL" sz="1800" dirty="0"/>
          </a:p>
          <a:p>
            <a:pPr marL="0" indent="0" algn="r" rtl="1">
              <a:buNone/>
            </a:pPr>
            <a:endParaRPr lang="he-IL" sz="1800" dirty="0"/>
          </a:p>
          <a:p>
            <a:pPr marL="0" indent="0" algn="r" rtl="1">
              <a:buNone/>
            </a:pPr>
            <a:endParaRPr lang="he-IL" sz="1800" dirty="0"/>
          </a:p>
          <a:p>
            <a:pPr algn="r" rtl="1"/>
            <a:r>
              <a:rPr lang="he-IL" sz="1800" dirty="0"/>
              <a:t>נתונים רבים מהאפליקציה יכולים להיחשף לעירייה בצורה מוצפנת, ולסייע בהחלטות על פיתוח איזורי בילוי במקומות עמוסים או כאלה בעלי מצוקת חניה, וכן על זמני עומס בעיר ועוד. </a:t>
            </a:r>
          </a:p>
          <a:p>
            <a:pPr marL="0" indent="0" algn="r" rtl="1">
              <a:buNone/>
            </a:pPr>
            <a:endParaRPr lang="he-IL" sz="1800" dirty="0"/>
          </a:p>
          <a:p>
            <a:pPr algn="r" rtl="1"/>
            <a:endParaRPr lang="he-IL" sz="1800" dirty="0"/>
          </a:p>
          <a:p>
            <a:pPr algn="r" rtl="1"/>
            <a:r>
              <a:rPr lang="he-IL" sz="1800" dirty="0"/>
              <a:t>כל תגמול ה</a:t>
            </a:r>
            <a:r>
              <a:rPr lang="en-US" sz="1800" dirty="0"/>
              <a:t>TOKENS</a:t>
            </a:r>
            <a:r>
              <a:rPr lang="he-IL" sz="1800" dirty="0"/>
              <a:t> יכול להיקבע בצורות שונות ולהשתמש ליעדים שונים בהתאם להחלטה ולמודל הכלכלי. לדוגמא, תעריף מציאת החניה יכול להיות דינמי – בהתאם לעומס ולמיקום הספציפי בו מחפשים חניה. </a:t>
            </a:r>
          </a:p>
          <a:p>
            <a:pPr algn="r" rtl="1"/>
            <a:endParaRPr lang="he-IL" sz="1800" dirty="0"/>
          </a:p>
          <a:p>
            <a:pPr algn="r" rtl="1"/>
            <a:r>
              <a:rPr lang="he-IL" sz="1800" dirty="0"/>
              <a:t>מתן הטבות נוספות שמומרות ב</a:t>
            </a:r>
            <a:r>
              <a:rPr lang="en-US" sz="1800" dirty="0"/>
              <a:t>TOKENS</a:t>
            </a:r>
            <a:r>
              <a:rPr lang="he-IL" sz="1800" dirty="0"/>
              <a:t>.</a:t>
            </a:r>
          </a:p>
          <a:p>
            <a:pPr algn="r" rtl="1"/>
            <a:endParaRPr lang="he-IL" sz="1800" dirty="0"/>
          </a:p>
          <a:p>
            <a:pPr algn="r" rtl="1"/>
            <a:r>
              <a:rPr lang="he-IL" sz="1800" dirty="0"/>
              <a:t>חניות פרטיות יוכלו גם כן להיות מוצעות בצורה דומה.</a:t>
            </a:r>
          </a:p>
          <a:p>
            <a:pPr marL="0" indent="0" algn="r" rtl="1">
              <a:buNone/>
            </a:pPr>
            <a:endParaRPr lang="he-IL" sz="1800" dirty="0"/>
          </a:p>
          <a:p>
            <a:pPr algn="r" rtl="1"/>
            <a:endParaRPr lang="en-US" sz="1800" dirty="0"/>
          </a:p>
        </p:txBody>
      </p:sp>
      <p:pic>
        <p:nvPicPr>
          <p:cNvPr id="2050" name="Picture 2" descr="תואר ראשון בכלכלה - חוגי לימוד ומסלולים | אוניברסיטת חיפה">
            <a:extLst>
              <a:ext uri="{FF2B5EF4-FFF2-40B4-BE49-F238E27FC236}">
                <a16:creationId xmlns:a16="http://schemas.microsoft.com/office/drawing/2014/main" id="{CD007C6A-9A00-4BCC-BF8A-5046BC44C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61" y="543621"/>
            <a:ext cx="1738379" cy="120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154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FCA16-8D78-4A87-9023-708458E3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טכנולוגיות שהשתמשנו בהם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6C6D21-6780-4D8A-9B6F-582E0BD2DC2E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u="sng" dirty="0"/>
              <a:t>Node Js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35AC4D-C17D-4827-B693-43A34920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Node.js is an open-source, cross-platform, back-end JavaScript runtime environment that runs on the V8 engine and executes JavaScript code outside a web browser.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0DE57B2-448D-4C8D-8B9C-FFDDFB0A9208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u="sng" dirty="0"/>
              <a:t>Google maps API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CF1405A-05DA-4553-A7B3-B9592963C6B1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Take the power of Google Maps and put it directly on your own site. It lets you add relevant content that is useful to your visitors and </a:t>
            </a:r>
            <a:r>
              <a:rPr lang="en-US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customise</a:t>
            </a:r>
            <a:r>
              <a:rPr lang="en-US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the look and feel of the map to fit with the style of your site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9E2175-1C3C-4B3E-A872-A1B7E6D64D52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US" u="sng" dirty="0"/>
              <a:t>ADROID studio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80C3E07-3509-4911-AFF9-20EA8F12D0A4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Android Euclid"/>
              </a:rPr>
              <a:t>Android Studio is Android's official IDE. It is purpose-built for Android to accelerate your development and help you build the highest-quality apps for every Android device.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71C9CF1-70B0-46DB-869F-6DC53668898D}"/>
              </a:ext>
            </a:extLst>
          </p:cNvPr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r>
              <a:rPr lang="en-US" u="sng" dirty="0" err="1"/>
              <a:t>db</a:t>
            </a:r>
            <a:r>
              <a:rPr lang="en-US" u="sng" dirty="0"/>
              <a:t> for </a:t>
            </a:r>
            <a:r>
              <a:rPr lang="en-US" u="sng" dirty="0" err="1"/>
              <a:t>sqlite</a:t>
            </a:r>
            <a:endParaRPr lang="en-US" u="sng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EAA9254-229F-4C3E-B078-B8912E5BBE98}"/>
              </a:ext>
            </a:extLst>
          </p:cNvPr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S</a:t>
            </a:r>
            <a:r>
              <a:rPr lang="en-US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QLite is used to develop embedded software for devices like televisions, cell phones, cameras, etc. It can manage low to medium-traffic HTTP requests.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5" name="Picture Placeholder 24" descr="Icon&#10;&#10;Description automatically generated">
            <a:extLst>
              <a:ext uri="{FF2B5EF4-FFF2-40B4-BE49-F238E27FC236}">
                <a16:creationId xmlns:a16="http://schemas.microsoft.com/office/drawing/2014/main" id="{81B94295-4E62-4390-AA34-DE25966EB2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285" b="285"/>
          <a:stretch>
            <a:fillRect/>
          </a:stretch>
        </p:blipFill>
        <p:spPr>
          <a:xfrm>
            <a:off x="1019239" y="1786338"/>
            <a:ext cx="1600901" cy="1600901"/>
          </a:xfrm>
        </p:spPr>
      </p:pic>
      <p:pic>
        <p:nvPicPr>
          <p:cNvPr id="29" name="Picture Placeholder 28" descr="Icon&#10;&#10;Description automatically generated">
            <a:extLst>
              <a:ext uri="{FF2B5EF4-FFF2-40B4-BE49-F238E27FC236}">
                <a16:creationId xmlns:a16="http://schemas.microsoft.com/office/drawing/2014/main" id="{DAAE1446-5FB2-4202-A93B-C58E1DCF576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t="2437" b="2437"/>
          <a:stretch>
            <a:fillRect/>
          </a:stretch>
        </p:blipFill>
        <p:spPr>
          <a:xfrm>
            <a:off x="6704478" y="1786337"/>
            <a:ext cx="1665748" cy="1735281"/>
          </a:xfrm>
        </p:spPr>
      </p:pic>
      <p:pic>
        <p:nvPicPr>
          <p:cNvPr id="33" name="Picture Placeholder 32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B17E10FC-70B5-4ABF-8C3C-EE46F9C273C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/>
          <a:srcRect t="3540" b="3540"/>
          <a:stretch>
            <a:fillRect/>
          </a:stretch>
        </p:blipFill>
        <p:spPr>
          <a:xfrm>
            <a:off x="3886624" y="1763252"/>
            <a:ext cx="1600900" cy="1600900"/>
          </a:xfrm>
        </p:spPr>
      </p:pic>
      <p:pic>
        <p:nvPicPr>
          <p:cNvPr id="37" name="Picture Placeholder 36" descr="A picture containing sitting, cup, indoor, tableware&#10;&#10;Description automatically generated">
            <a:extLst>
              <a:ext uri="{FF2B5EF4-FFF2-40B4-BE49-F238E27FC236}">
                <a16:creationId xmlns:a16="http://schemas.microsoft.com/office/drawing/2014/main" id="{840D92CF-27C9-4002-A551-C17E6A7EAE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/>
          <a:srcRect l="250" r="250"/>
          <a:stretch>
            <a:fillRect/>
          </a:stretch>
        </p:blipFill>
        <p:spPr>
          <a:xfrm>
            <a:off x="9545451" y="1683634"/>
            <a:ext cx="1595239" cy="1595239"/>
          </a:xfrm>
        </p:spPr>
      </p:pic>
    </p:spTree>
    <p:extLst>
      <p:ext uri="{BB962C8B-B14F-4D97-AF65-F5344CB8AC3E}">
        <p14:creationId xmlns:p14="http://schemas.microsoft.com/office/powerpoint/2010/main" val="435634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for our GITHUB</a:t>
            </a:r>
          </a:p>
        </p:txBody>
      </p:sp>
      <p:sp>
        <p:nvSpPr>
          <p:cNvPr id="8" name="TextBox 7">
            <a:hlinkClick r:id="rId4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140643" y="2459504"/>
            <a:ext cx="9503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>
                <a:solidFill>
                  <a:srgbClr val="0070C0"/>
                </a:solidFill>
                <a:hlinkClick r:id="rId5"/>
              </a:rPr>
              <a:t>https://github.com/omertub/hackathon42</a:t>
            </a:r>
            <a:endParaRPr lang="en-US" sz="4000" u="sng" dirty="0">
              <a:solidFill>
                <a:srgbClr val="0070C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68D7CE-0756-4C36-B665-7BEB4733E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9" descr="cityscape">
            <a:extLst>
              <a:ext uri="{FF2B5EF4-FFF2-40B4-BE49-F238E27FC236}">
                <a16:creationId xmlns:a16="http://schemas.microsoft.com/office/drawing/2014/main" id="{63493B9E-F6F8-4C0F-9706-CA547A8B2B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" b="39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7" y="3158641"/>
            <a:ext cx="5722223" cy="921807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3C40962-BA6A-43E4-97BA-511A9B90C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2320" y="4515439"/>
            <a:ext cx="4540250" cy="47241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FDFFBF-E125-47CF-AAE0-ACC45013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רציונל הפרויקט - הבעיה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39388" y="1154832"/>
            <a:ext cx="8284772" cy="764460"/>
          </a:xfrm>
        </p:spPr>
        <p:txBody>
          <a:bodyPr/>
          <a:lstStyle/>
          <a:p>
            <a:pPr rtl="1"/>
            <a:r>
              <a:rPr lang="he-IL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Graphik-Web"/>
              </a:rPr>
              <a:t>בעיה נפוצה וקשה מאוד בכל הערים ללא יוצא מן הכלל היא מצוקת החניה. תושבים שלא ימצאו חניה בעיר מסוימת </a:t>
            </a:r>
            <a:r>
              <a:rPr lang="en-US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Graphik-Web"/>
              </a:rPr>
              <a:t> -</a:t>
            </a:r>
            <a:r>
              <a:rPr lang="he-IL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Graphik-Web"/>
              </a:rPr>
              <a:t>לא ישלמו על חניה, כנראה יחזרו אליה פחות, או יבזבזו יותר זמן על עמידה בכביש וזיהום האוויר מאשר בילוי ברחבי העי</a:t>
            </a:r>
            <a:r>
              <a:rPr lang="he-IL" dirty="0">
                <a:solidFill>
                  <a:schemeClr val="accent2">
                    <a:lumMod val="40000"/>
                    <a:lumOff val="60000"/>
                  </a:schemeClr>
                </a:solidFill>
                <a:latin typeface="Graphik-Web"/>
              </a:rPr>
              <a:t>ר.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" name="Picture Placeholder 10" descr="city skyline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986450" y="2087812"/>
            <a:ext cx="6206400" cy="45876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Meet our App</a:t>
            </a:r>
          </a:p>
        </p:txBody>
      </p:sp>
      <p:pic>
        <p:nvPicPr>
          <p:cNvPr id="9" name="Picture Placeholder 8" descr="Logo&#10;&#10;Description automatically generated">
            <a:extLst>
              <a:ext uri="{FF2B5EF4-FFF2-40B4-BE49-F238E27FC236}">
                <a16:creationId xmlns:a16="http://schemas.microsoft.com/office/drawing/2014/main" id="{85CB4E68-E5B5-494D-8E4C-195CC397A2F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558" r="5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הפתרון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62" y="1650696"/>
            <a:ext cx="3991476" cy="4351338"/>
          </a:xfrm>
        </p:spPr>
        <p:txBody>
          <a:bodyPr/>
          <a:lstStyle/>
          <a:p>
            <a:pPr marL="0" indent="0" algn="r">
              <a:buNone/>
            </a:pPr>
            <a:endParaRPr lang="he-IL" sz="1800" dirty="0"/>
          </a:p>
          <a:p>
            <a:pPr marL="0" indent="0" algn="r">
              <a:buNone/>
            </a:pPr>
            <a:endParaRPr lang="he-IL" sz="1800" dirty="0"/>
          </a:p>
          <a:p>
            <a:pPr marL="0" indent="0" algn="r">
              <a:buNone/>
            </a:pPr>
            <a:br>
              <a:rPr lang="en-US" sz="1800" dirty="0"/>
            </a:br>
            <a:r>
              <a:rPr lang="he-IL" sz="1800" dirty="0"/>
              <a:t>הפתרון שלנו – </a:t>
            </a:r>
            <a:r>
              <a:rPr lang="he-IL" sz="1800" b="1" dirty="0"/>
              <a:t>חיבור בין אנשים שמחפשים חניה ובין אנשים שמפנים חניה</a:t>
            </a:r>
            <a:r>
              <a:rPr lang="he-IL" sz="1800" dirty="0"/>
              <a:t>.</a:t>
            </a:r>
            <a:br>
              <a:rPr lang="en-US" sz="1800" dirty="0"/>
            </a:br>
            <a:br>
              <a:rPr lang="en-US" sz="1800" dirty="0"/>
            </a:br>
            <a:endParaRPr lang="en-US" sz="1800" dirty="0"/>
          </a:p>
        </p:txBody>
      </p:sp>
      <p:pic>
        <p:nvPicPr>
          <p:cNvPr id="7" name="Picture Placeholder 6" descr="skycrapers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השוואה לפתרונות הקיימים בשוק</a:t>
            </a:r>
            <a:endParaRPr lang="en-US" dirty="0"/>
          </a:p>
        </p:txBody>
      </p:sp>
      <p:pic>
        <p:nvPicPr>
          <p:cNvPr id="83" name="Picture Placeholder 82" descr="Bar chart">
            <a:extLst>
              <a:ext uri="{FF2B5EF4-FFF2-40B4-BE49-F238E27FC236}">
                <a16:creationId xmlns:a16="http://schemas.microsoft.com/office/drawing/2014/main" id="{C881BE4E-5D69-E447-A036-5172F657074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he-IL" dirty="0"/>
              <a:t>ייחודיות הפתרון שלנו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sz="1400" dirty="0"/>
              <a:t>אפליקציה פשוטה וקלה לתפעול.</a:t>
            </a:r>
            <a:br>
              <a:rPr lang="en-US" sz="1400" dirty="0"/>
            </a:br>
            <a:r>
              <a:rPr lang="he-IL" sz="1400" dirty="0"/>
              <a:t>בנויה על שיתופיות מתגמלת בין אנשים בזמן אמת.</a:t>
            </a:r>
          </a:p>
          <a:p>
            <a:r>
              <a:rPr lang="he-IL" sz="1400" dirty="0"/>
              <a:t>לא דורשת התקנה של חומרה בכל חניה, זולה ביותר וסקיילבילית.</a:t>
            </a:r>
          </a:p>
          <a:p>
            <a:r>
              <a:rPr lang="he-IL" sz="1400" dirty="0"/>
              <a:t>מבטיחה חניה לכל דורש בפרק זמן קצר.</a:t>
            </a:r>
            <a:endParaRPr lang="en-US" sz="1400" dirty="0"/>
          </a:p>
        </p:txBody>
      </p:sp>
      <p:pic>
        <p:nvPicPr>
          <p:cNvPr id="22" name="Picture Placeholder 21" descr="downtown area at dusk">
            <a:extLst>
              <a:ext uri="{FF2B5EF4-FFF2-40B4-BE49-F238E27FC236}">
                <a16:creationId xmlns:a16="http://schemas.microsoft.com/office/drawing/2014/main" id="{900B31E0-725B-4414-BD86-F34DA10467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85" name="Picture Placeholder 84" descr="Single gear">
            <a:extLst>
              <a:ext uri="{FF2B5EF4-FFF2-40B4-BE49-F238E27FC236}">
                <a16:creationId xmlns:a16="http://schemas.microsoft.com/office/drawing/2014/main" id="{65FBD7DF-30E8-9042-8A0D-0F64C33E0B4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he-IL" dirty="0"/>
              <a:t>פתרונות קיימים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D639B0-7991-4B2B-9E50-32064EB9125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428383" y="3093058"/>
            <a:ext cx="3544307" cy="2618630"/>
          </a:xfrm>
        </p:spPr>
        <p:txBody>
          <a:bodyPr>
            <a:normAutofit/>
          </a:bodyPr>
          <a:lstStyle/>
          <a:p>
            <a:pPr algn="r"/>
            <a:r>
              <a:rPr lang="he-IL" sz="1400" dirty="0"/>
              <a:t> </a:t>
            </a:r>
          </a:p>
          <a:p>
            <a:pPr algn="r"/>
            <a:r>
              <a:rPr lang="he-IL" sz="1400" dirty="0"/>
              <a:t> * פתרונות תשתיתיים המחייבים התקנה של חומרה ייעודית בכל חניון וחניון- יקרים יותר ופחות סקיילביים (קשה לייצור בתפוצה רחבה)</a:t>
            </a:r>
          </a:p>
          <a:p>
            <a:pPr algn="r"/>
            <a:r>
              <a:rPr lang="he-IL" sz="1400" dirty="0"/>
              <a:t> * פתרונות נוספים – דיווח של מקומות חניה פנויים בצורה שיתופית - לא מעודכן בזמן אמת – אין הבטחה כי מקומות חניה שדווחו כפנויים – אכן יישארו כך. </a:t>
            </a: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עקרונות הפעולה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he-IL" dirty="0"/>
              <a:t>מחפש חניה</a:t>
            </a:r>
            <a:endParaRPr lang="en-US" dirty="0"/>
          </a:p>
        </p:txBody>
      </p:sp>
      <p:pic>
        <p:nvPicPr>
          <p:cNvPr id="29" name="Picture Placeholder 28" descr="Pencil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499" y="2863158"/>
            <a:ext cx="5147035" cy="2846648"/>
          </a:xfrm>
        </p:spPr>
        <p:txBody>
          <a:bodyPr/>
          <a:lstStyle/>
          <a:p>
            <a:pPr marL="285750" indent="-285750" rtl="1">
              <a:buFont typeface="Arial" panose="020B0604020202020204" pitchFamily="34" charset="0"/>
              <a:buChar char="•"/>
            </a:pPr>
            <a:endParaRPr lang="he-IL" sz="1600" dirty="0"/>
          </a:p>
          <a:p>
            <a:pPr marL="285750" indent="-285750" rtl="1">
              <a:buFont typeface="Arial" panose="020B0604020202020204" pitchFamily="34" charset="0"/>
              <a:buChar char="•"/>
            </a:pPr>
            <a:r>
              <a:rPr lang="he-IL" sz="1600" dirty="0"/>
              <a:t>משתמש יוצא לכיוון היעד, מבצע "</a:t>
            </a:r>
            <a:r>
              <a:rPr lang="he-IL" sz="1600" b="1" dirty="0"/>
              <a:t>חיפוש</a:t>
            </a:r>
            <a:r>
              <a:rPr lang="he-IL" sz="1600" dirty="0"/>
              <a:t> </a:t>
            </a:r>
            <a:r>
              <a:rPr lang="he-IL" sz="1600" b="1" dirty="0"/>
              <a:t>חניה</a:t>
            </a:r>
            <a:r>
              <a:rPr lang="he-IL" sz="1600" dirty="0"/>
              <a:t>"</a:t>
            </a:r>
            <a:r>
              <a:rPr lang="he-IL" dirty="0"/>
              <a:t> במיקום הרצוי</a:t>
            </a:r>
          </a:p>
          <a:p>
            <a:pPr marL="285750" indent="-285750" rtl="1">
              <a:buFont typeface="Arial" panose="020B0604020202020204" pitchFamily="34" charset="0"/>
              <a:buChar char="•"/>
            </a:pPr>
            <a:r>
              <a:rPr lang="he-IL" dirty="0"/>
              <a:t>נחשפים למשתמש כל הנקודות של חניה באיזור היעד העומדים להתפנות בזמן ובמרחק הקרוב והרלוונטי</a:t>
            </a:r>
          </a:p>
          <a:p>
            <a:pPr marL="285750" indent="-285750" rtl="1">
              <a:buFont typeface="Arial" panose="020B0604020202020204" pitchFamily="34" charset="0"/>
              <a:buChar char="•"/>
            </a:pPr>
            <a:r>
              <a:rPr lang="he-IL" dirty="0"/>
              <a:t>המשתמש בוחר בנקודה רצויה בה חונה אדם אחר ומתקבל </a:t>
            </a:r>
            <a:r>
              <a:rPr lang="en-US" dirty="0"/>
              <a:t>MATCH</a:t>
            </a:r>
            <a:endParaRPr lang="he-IL" dirty="0"/>
          </a:p>
          <a:p>
            <a:pPr marL="285750" indent="-285750" rtl="1">
              <a:buFont typeface="Arial" panose="020B0604020202020204" pitchFamily="34" charset="0"/>
              <a:buChar char="•"/>
            </a:pPr>
            <a:r>
              <a:rPr lang="he-IL" dirty="0"/>
              <a:t>בעת החלפת החניה, המחפש מתגמל את המפנה ב</a:t>
            </a:r>
            <a:r>
              <a:rPr lang="en-US" dirty="0"/>
              <a:t>TOKENS</a:t>
            </a:r>
            <a:endParaRPr lang="he-IL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438480-8B6F-44E5-A602-6240C1B85FB3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416489" y="1269842"/>
            <a:ext cx="5498991" cy="3186631"/>
          </a:xfrm>
        </p:spPr>
        <p:txBody>
          <a:bodyPr/>
          <a:lstStyle/>
          <a:p>
            <a:pPr algn="r" rtl="1"/>
            <a:endParaRPr lang="he-IL" sz="1600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משתמש שהגיע למקום חניה מסמן "</a:t>
            </a:r>
            <a:r>
              <a:rPr lang="he-IL" b="1" dirty="0"/>
              <a:t>החניתי</a:t>
            </a:r>
            <a:r>
              <a:rPr lang="he-IL" dirty="0"/>
              <a:t>" ובכך מיקום החניה שלו נשמר.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כאשר המשתמש מתכנן לצאת לוחץ על "</a:t>
            </a:r>
            <a:r>
              <a:rPr lang="en-US" b="1" dirty="0"/>
              <a:t>Leaving</a:t>
            </a:r>
            <a:r>
              <a:rPr lang="he-IL" dirty="0"/>
              <a:t>" ובוחר באפלקיציה זמן משוער לעזיבה.</a:t>
            </a:r>
            <a:r>
              <a:rPr lang="en-US" dirty="0"/>
              <a:t> </a:t>
            </a:r>
            <a:r>
              <a:rPr lang="he-IL" dirty="0"/>
              <a:t>המיקום נשמר במאגר שחשוף למחפשי חניה.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במקביל, משתמש שמחפש חניה ומוצא את המיקום שולח בקשה לחונה ספציפי ומתקבל </a:t>
            </a:r>
            <a:r>
              <a:rPr lang="en-US" dirty="0"/>
              <a:t>MATCH</a:t>
            </a:r>
            <a:endParaRPr lang="he-IL" dirty="0"/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/>
              <a:t>בעת החלפת החניה, המחפש מתגמל את המפנה ב</a:t>
            </a:r>
            <a:r>
              <a:rPr lang="en-US" dirty="0"/>
              <a:t>TOKENS</a:t>
            </a:r>
          </a:p>
          <a:p>
            <a:pPr algn="r" rtl="1"/>
            <a:endParaRPr lang="he-IL" dirty="0"/>
          </a:p>
        </p:txBody>
      </p:sp>
      <p:pic>
        <p:nvPicPr>
          <p:cNvPr id="31" name="Picture Placeholder 30" descr="Laptop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he-IL" dirty="0"/>
              <a:t>מפנה החניה - וההחלפה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03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ביקוש בשוק והתאמה לקהל היעד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365" y="1517715"/>
            <a:ext cx="5084443" cy="4659248"/>
          </a:xfrm>
        </p:spPr>
        <p:txBody>
          <a:bodyPr/>
          <a:lstStyle/>
          <a:p>
            <a:pPr algn="r" rtl="1"/>
            <a:endParaRPr lang="he-IL" sz="1800" dirty="0"/>
          </a:p>
          <a:p>
            <a:pPr algn="r" rtl="1"/>
            <a:r>
              <a:rPr lang="he-IL" sz="1800" dirty="0"/>
              <a:t>קל לנבא שמוצר זה יהיה מאוד מבוקש בשוק ההולך ומתגבר בתחום מצוקת החניות</a:t>
            </a:r>
          </a:p>
          <a:p>
            <a:pPr algn="r" rtl="1"/>
            <a:endParaRPr lang="he-IL" sz="1800" dirty="0"/>
          </a:p>
          <a:p>
            <a:pPr algn="r" rtl="1"/>
            <a:r>
              <a:rPr lang="he-IL" sz="1800" dirty="0"/>
              <a:t>אפליקציה זו תהיה נוחה לשימוש עבור רוב הקהל היעד שלה שכנראה יהיו משתמשים צעירים הבאים בהמוניהם לערים העמוסות.</a:t>
            </a:r>
          </a:p>
          <a:p>
            <a:pPr algn="r" rtl="1"/>
            <a:endParaRPr lang="he-IL" sz="1800" dirty="0"/>
          </a:p>
          <a:p>
            <a:pPr algn="r" rtl="1"/>
            <a:r>
              <a:rPr lang="he-IL" sz="1800" dirty="0"/>
              <a:t>בגלל פשטותה של האפליקציה גם משתמשים מבוגרים ימצאו אותה קלה לשימוש.</a:t>
            </a:r>
          </a:p>
          <a:p>
            <a:pPr algn="r" rtl="1"/>
            <a:endParaRPr lang="he-IL" sz="1800" dirty="0"/>
          </a:p>
          <a:p>
            <a:pPr algn="r" rtl="1"/>
            <a:r>
              <a:rPr lang="he-IL" sz="1800" dirty="0"/>
              <a:t>מה שהופך אותה נגישה ושימושית להפליא לכולם</a:t>
            </a:r>
            <a:r>
              <a:rPr lang="he-IL" sz="1800" dirty="0">
                <a:sym typeface="Wingdings" panose="05000000000000000000" pitchFamily="2" charset="2"/>
              </a:rPr>
              <a:t></a:t>
            </a:r>
            <a:endParaRPr lang="he-IL" sz="1800" dirty="0"/>
          </a:p>
          <a:p>
            <a:pPr algn="r" rtl="1"/>
            <a:endParaRPr lang="he-IL" sz="1800" dirty="0"/>
          </a:p>
          <a:p>
            <a:pPr algn="r" rtl="1"/>
            <a:endParaRPr lang="en-US" sz="1800" dirty="0"/>
          </a:p>
        </p:txBody>
      </p:sp>
      <p:pic>
        <p:nvPicPr>
          <p:cNvPr id="7" name="Picture Placeholder 6" descr="skyscrapers">
            <a:extLst>
              <a:ext uri="{FF2B5EF4-FFF2-40B4-BE49-F238E27FC236}">
                <a16:creationId xmlns:a16="http://schemas.microsoft.com/office/drawing/2014/main" id="{29305ED8-D39E-4A20-A7CB-7EC58B3E3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041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התגמול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517715"/>
            <a:ext cx="4494953" cy="4659248"/>
          </a:xfrm>
        </p:spPr>
        <p:txBody>
          <a:bodyPr/>
          <a:lstStyle/>
          <a:p>
            <a:pPr algn="r" rtl="1"/>
            <a:endParaRPr lang="he-IL" sz="1800" dirty="0"/>
          </a:p>
          <a:p>
            <a:pPr algn="r" rtl="1"/>
            <a:r>
              <a:rPr lang="he-IL" sz="1800" dirty="0"/>
              <a:t>כל משתמש הנרשם לאפליקציה מקבל סכום </a:t>
            </a:r>
            <a:r>
              <a:rPr lang="en-US" sz="1800" dirty="0"/>
              <a:t>TOKENS</a:t>
            </a:r>
            <a:r>
              <a:rPr lang="he-IL" sz="1800" dirty="0"/>
              <a:t> התחלתי</a:t>
            </a:r>
          </a:p>
          <a:p>
            <a:pPr algn="r" rtl="1"/>
            <a:endParaRPr lang="he-IL" sz="1800" dirty="0"/>
          </a:p>
          <a:p>
            <a:pPr algn="r" rtl="1"/>
            <a:r>
              <a:rPr lang="he-IL" sz="1800" dirty="0"/>
              <a:t>בעת כל ביצוע החלפת חניה, מתבצעת טרנקסציה של </a:t>
            </a:r>
            <a:r>
              <a:rPr lang="en-US" sz="1800" dirty="0"/>
              <a:t>TOKENS</a:t>
            </a:r>
            <a:r>
              <a:rPr lang="he-IL" sz="1800" dirty="0"/>
              <a:t> בין המשתמשים</a:t>
            </a:r>
          </a:p>
          <a:p>
            <a:pPr algn="r" rtl="1"/>
            <a:endParaRPr lang="he-IL" sz="1800" dirty="0"/>
          </a:p>
          <a:p>
            <a:pPr algn="r" rtl="1"/>
            <a:r>
              <a:rPr lang="he-IL" sz="1800" dirty="0"/>
              <a:t>בעזרת ה</a:t>
            </a:r>
            <a:r>
              <a:rPr lang="en-US" sz="1800" dirty="0"/>
              <a:t>TOKEN</a:t>
            </a:r>
            <a:r>
              <a:rPr lang="he-IL" sz="1800" dirty="0"/>
              <a:t> ניתן לרכוש מוצרים באפליקציה (חיפוש חניה) או\ו לקבל הנחות בשירותי העירייה השונים (תשלום קנסות, ארנונה, הנחות בקניות בעיר, בידור מוזל ועוד)</a:t>
            </a:r>
          </a:p>
          <a:p>
            <a:pPr algn="r" rtl="1"/>
            <a:endParaRPr lang="en-US" sz="1800" dirty="0"/>
          </a:p>
        </p:txBody>
      </p:sp>
      <p:pic>
        <p:nvPicPr>
          <p:cNvPr id="7" name="Picture Placeholder 6" descr="skyscrapers">
            <a:extLst>
              <a:ext uri="{FF2B5EF4-FFF2-40B4-BE49-F238E27FC236}">
                <a16:creationId xmlns:a16="http://schemas.microsoft.com/office/drawing/2014/main" id="{29305ED8-D39E-4A20-A7CB-7EC58B3E3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3AED7C-7C4B-4AA3-86B6-F15BDE160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450" y="1290834"/>
            <a:ext cx="2164458" cy="482801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07AD293-37F7-4E17-8AFF-A92BA9FFC357}"/>
              </a:ext>
            </a:extLst>
          </p:cNvPr>
          <p:cNvCxnSpPr>
            <a:cxnSpLocks/>
          </p:cNvCxnSpPr>
          <p:nvPr/>
        </p:nvCxnSpPr>
        <p:spPr>
          <a:xfrm>
            <a:off x="3337089" y="3419573"/>
            <a:ext cx="12631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FA2C2E2-33AF-4B80-ABCA-47EE41725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7063" y="1289787"/>
            <a:ext cx="2275002" cy="47926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FF27485-67D2-4850-A3AD-6D5C70C9D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3771" y="1289787"/>
            <a:ext cx="2164458" cy="479704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9C60D42-4762-4C4C-B891-0D624F6EBCDF}"/>
              </a:ext>
            </a:extLst>
          </p:cNvPr>
          <p:cNvSpPr txBox="1"/>
          <p:nvPr/>
        </p:nvSpPr>
        <p:spPr>
          <a:xfrm>
            <a:off x="1000450" y="678730"/>
            <a:ext cx="2164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LOGIN</a:t>
            </a:r>
            <a:endParaRPr lang="en-IL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127B9F-51BE-4917-B48C-097D01E09BED}"/>
              </a:ext>
            </a:extLst>
          </p:cNvPr>
          <p:cNvSpPr txBox="1"/>
          <p:nvPr/>
        </p:nvSpPr>
        <p:spPr>
          <a:xfrm>
            <a:off x="5013771" y="678730"/>
            <a:ext cx="2164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MENU</a:t>
            </a:r>
            <a:endParaRPr lang="en-IL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179669-B861-4CCD-BC9E-4A0054F4F006}"/>
              </a:ext>
            </a:extLst>
          </p:cNvPr>
          <p:cNvSpPr txBox="1"/>
          <p:nvPr/>
        </p:nvSpPr>
        <p:spPr>
          <a:xfrm>
            <a:off x="7691064" y="685973"/>
            <a:ext cx="4002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SEARCH </a:t>
            </a:r>
            <a:r>
              <a:rPr lang="he-IL" dirty="0"/>
              <a:t> – </a:t>
            </a:r>
            <a:r>
              <a:rPr lang="en-US" dirty="0"/>
              <a:t>AVAILABLE</a:t>
            </a:r>
            <a:r>
              <a:rPr lang="he-IL" dirty="0"/>
              <a:t> </a:t>
            </a:r>
            <a:r>
              <a:rPr lang="en-US" dirty="0"/>
              <a:t>PARKING</a:t>
            </a:r>
            <a:r>
              <a:rPr lang="he-IL" dirty="0"/>
              <a:t> </a:t>
            </a:r>
            <a:r>
              <a:rPr lang="en-US" dirty="0"/>
              <a:t>PLACES </a:t>
            </a:r>
            <a:endParaRPr lang="en-IL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97D693C-3FFC-45FC-B592-D629D282E7CF}"/>
              </a:ext>
            </a:extLst>
          </p:cNvPr>
          <p:cNvCxnSpPr>
            <a:cxnSpLocks/>
          </p:cNvCxnSpPr>
          <p:nvPr/>
        </p:nvCxnSpPr>
        <p:spPr>
          <a:xfrm>
            <a:off x="7334055" y="3419573"/>
            <a:ext cx="12631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656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424</TotalTime>
  <Words>681</Words>
  <Application>Microsoft Office PowerPoint</Application>
  <PresentationFormat>Widescreen</PresentationFormat>
  <Paragraphs>101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Android Euclid</vt:lpstr>
      <vt:lpstr>Arial</vt:lpstr>
      <vt:lpstr>Arial</vt:lpstr>
      <vt:lpstr>Calibri</vt:lpstr>
      <vt:lpstr>Corbel</vt:lpstr>
      <vt:lpstr>Graphik-Web</vt:lpstr>
      <vt:lpstr>Office Theme</vt:lpstr>
      <vt:lpstr>Smart-City</vt:lpstr>
      <vt:lpstr>רציונל הפרויקט - הבעיה</vt:lpstr>
      <vt:lpstr>Meet our App</vt:lpstr>
      <vt:lpstr>הפתרון</vt:lpstr>
      <vt:lpstr>השוואה לפתרונות הקיימים בשוק</vt:lpstr>
      <vt:lpstr>עקרונות הפעולה</vt:lpstr>
      <vt:lpstr>ביקוש בשוק והתאמה לקהל היעד</vt:lpstr>
      <vt:lpstr>התגמול</vt:lpstr>
      <vt:lpstr>PowerPoint Presentation</vt:lpstr>
      <vt:lpstr>PowerPoint Presentation</vt:lpstr>
      <vt:lpstr>תכנונים עתידיים נוספים </vt:lpstr>
      <vt:lpstr>טכנולוגיות שהשתמשנו בהם</vt:lpstr>
      <vt:lpstr>Link for our GITHUB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Smart-City</dc:title>
  <dc:creator>Eshel, Matan</dc:creator>
  <cp:lastModifiedBy>Eshel, Matan</cp:lastModifiedBy>
  <cp:revision>21</cp:revision>
  <dcterms:created xsi:type="dcterms:W3CDTF">2022-06-03T00:39:51Z</dcterms:created>
  <dcterms:modified xsi:type="dcterms:W3CDTF">2022-06-03T07:44:05Z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